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54E37-E3E6-4D10-92B3-66A065A8D9AE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D8DFC-D258-4356-8D7F-5EF7FBF5B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676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817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480693-3FDF-2D4C-97B4-F3F67BAECD0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817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548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CC59-C2FC-4602-9BCD-FD31CC726F6C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029C-A454-4A17-BCC6-BADA73E25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065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CC59-C2FC-4602-9BCD-FD31CC726F6C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029C-A454-4A17-BCC6-BADA73E25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216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CC59-C2FC-4602-9BCD-FD31CC726F6C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029C-A454-4A17-BCC6-BADA73E25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926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CC59-C2FC-4602-9BCD-FD31CC726F6C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029C-A454-4A17-BCC6-BADA73E25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206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CC59-C2FC-4602-9BCD-FD31CC726F6C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029C-A454-4A17-BCC6-BADA73E25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616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CC59-C2FC-4602-9BCD-FD31CC726F6C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029C-A454-4A17-BCC6-BADA73E25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77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CC59-C2FC-4602-9BCD-FD31CC726F6C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029C-A454-4A17-BCC6-BADA73E25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527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CC59-C2FC-4602-9BCD-FD31CC726F6C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029C-A454-4A17-BCC6-BADA73E25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05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CC59-C2FC-4602-9BCD-FD31CC726F6C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029C-A454-4A17-BCC6-BADA73E25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852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CC59-C2FC-4602-9BCD-FD31CC726F6C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029C-A454-4A17-BCC6-BADA73E25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00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CC59-C2FC-4602-9BCD-FD31CC726F6C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029C-A454-4A17-BCC6-BADA73E25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948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4CC59-C2FC-4602-9BCD-FD31CC726F6C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6029C-A454-4A17-BCC6-BADA73E25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654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12331-F1E5-1046-8067-16FCBC7D87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136" y="0"/>
            <a:ext cx="7733729" cy="23876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Palatino Linotype" panose="02040502050505030304" pitchFamily="18" charset="0"/>
              </a:rPr>
              <a:t>The Servant Song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CD4680-F8E1-A540-B0CA-40A275A4E7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478" dirty="0">
                <a:latin typeface="Palatino Linotype" panose="02040502050505030304" pitchFamily="18" charset="0"/>
              </a:rPr>
              <a:t>Isaiah 52:13 – 53:3</a:t>
            </a:r>
          </a:p>
          <a:p>
            <a:endParaRPr lang="en-US" sz="3478" dirty="0">
              <a:latin typeface="Palatino Linotype" panose="02040502050505030304" pitchFamily="18" charset="0"/>
            </a:endParaRPr>
          </a:p>
          <a:p>
            <a:r>
              <a:rPr lang="en-US" sz="3478" dirty="0">
                <a:latin typeface="Palatino Linotype" panose="02040502050505030304" pitchFamily="18" charset="0"/>
              </a:rPr>
              <a:t>“He Suffered”</a:t>
            </a:r>
          </a:p>
        </p:txBody>
      </p:sp>
    </p:spTree>
    <p:extLst>
      <p:ext uri="{BB962C8B-B14F-4D97-AF65-F5344CB8AC3E}">
        <p14:creationId xmlns:p14="http://schemas.microsoft.com/office/powerpoint/2010/main" val="699093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AF03F-34A3-AE4A-A66A-15B175B6C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270" y="365127"/>
            <a:ext cx="7847461" cy="1325563"/>
          </a:xfrm>
        </p:spPr>
        <p:txBody>
          <a:bodyPr>
            <a:normAutofit/>
          </a:bodyPr>
          <a:lstStyle/>
          <a:p>
            <a:pPr algn="ctr"/>
            <a:r>
              <a:rPr lang="en-US" sz="4250" dirty="0">
                <a:solidFill>
                  <a:srgbClr val="C00000"/>
                </a:solidFill>
                <a:latin typeface="Palatino Linotype" panose="02040502050505030304" pitchFamily="18" charset="0"/>
              </a:rPr>
              <a:t>Jesus: The Suffering Servant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32196-791C-6D40-80E2-4FBD59A7C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270" y="2260879"/>
            <a:ext cx="7847461" cy="3916084"/>
          </a:xfrm>
        </p:spPr>
        <p:txBody>
          <a:bodyPr/>
          <a:lstStyle/>
          <a:p>
            <a:pPr marL="0" indent="0" algn="ctr">
              <a:buNone/>
            </a:pPr>
            <a:br>
              <a:rPr lang="en-US" dirty="0"/>
            </a:br>
            <a:r>
              <a:rPr lang="en-US" sz="3478" dirty="0">
                <a:latin typeface="Palatino Linotype" panose="02040502050505030304" pitchFamily="18" charset="0"/>
              </a:rPr>
              <a:t>“He Suffered”</a:t>
            </a:r>
          </a:p>
          <a:p>
            <a:pPr marL="0" indent="0" algn="ctr">
              <a:buNone/>
            </a:pPr>
            <a:endParaRPr lang="en-US" sz="3478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endParaRPr lang="en-US" sz="3478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253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59CAE-088E-094F-B143-996D4A40C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36" y="1"/>
            <a:ext cx="8057728" cy="1020025"/>
          </a:xfrm>
        </p:spPr>
        <p:txBody>
          <a:bodyPr>
            <a:normAutofit/>
          </a:bodyPr>
          <a:lstStyle/>
          <a:p>
            <a:pPr algn="ctr"/>
            <a:r>
              <a:rPr lang="en-US" sz="4250" dirty="0">
                <a:latin typeface="Palatino Linotype" panose="02040502050505030304" pitchFamily="18" charset="0"/>
              </a:rPr>
              <a:t> “Isaiah, the Prophet”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CD4FF65-9E24-C84C-8D1B-B088A2D475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3135" y="1020025"/>
            <a:ext cx="8057728" cy="5743334"/>
          </a:xfrm>
        </p:spPr>
      </p:pic>
    </p:spTree>
    <p:extLst>
      <p:ext uri="{BB962C8B-B14F-4D97-AF65-F5344CB8AC3E}">
        <p14:creationId xmlns:p14="http://schemas.microsoft.com/office/powerpoint/2010/main" val="2576758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D9B97-D83D-6047-9FF4-2887646C5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50" dirty="0">
                <a:solidFill>
                  <a:srgbClr val="C00000"/>
                </a:solidFill>
                <a:latin typeface="Palatino Linotype" panose="02040502050505030304" pitchFamily="18" charset="0"/>
              </a:rPr>
              <a:t>Two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A9BF8-199C-F343-9767-7767975A5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271" y="1825625"/>
            <a:ext cx="3717468" cy="9925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478" dirty="0">
                <a:latin typeface="Palatino Linotype" panose="02040502050505030304" pitchFamily="18" charset="0"/>
              </a:rPr>
              <a:t>Isaiah 1-39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3BCA622-C52A-0B4F-833C-BE5DF6337E07}"/>
              </a:ext>
            </a:extLst>
          </p:cNvPr>
          <p:cNvSpPr txBox="1">
            <a:spLocks/>
          </p:cNvSpPr>
          <p:nvPr/>
        </p:nvSpPr>
        <p:spPr>
          <a:xfrm>
            <a:off x="4572000" y="1823856"/>
            <a:ext cx="3717468" cy="992587"/>
          </a:xfrm>
          <a:prstGeom prst="rect">
            <a:avLst/>
          </a:prstGeom>
        </p:spPr>
        <p:txBody>
          <a:bodyPr vert="horz" lIns="88332" tIns="44166" rIns="88332" bIns="44166" rtlCol="0">
            <a:normAutofit/>
          </a:bodyPr>
          <a:lstStyle>
            <a:lvl1pPr marL="235458" indent="-235458" algn="l" defTabSz="941832" rtl="0" eaLnBrk="1" latinLnBrk="0" hangingPunct="1">
              <a:lnSpc>
                <a:spcPct val="90000"/>
              </a:lnSpc>
              <a:spcBef>
                <a:spcPts val="1030"/>
              </a:spcBef>
              <a:buFont typeface="Arial" panose="020B0604020202020204" pitchFamily="34" charset="0"/>
              <a:buChar char="•"/>
              <a:defRPr sz="28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6374" indent="-235458" algn="l" defTabSz="941832" rtl="0" eaLnBrk="1" latinLnBrk="0" hangingPunct="1">
              <a:lnSpc>
                <a:spcPct val="90000"/>
              </a:lnSpc>
              <a:spcBef>
                <a:spcPts val="515"/>
              </a:spcBef>
              <a:buFont typeface="Arial" panose="020B0604020202020204" pitchFamily="34" charset="0"/>
              <a:buChar char="•"/>
              <a:defRPr sz="24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7290" indent="-235458" algn="l" defTabSz="941832" rtl="0" eaLnBrk="1" latinLnBrk="0" hangingPunct="1">
              <a:lnSpc>
                <a:spcPct val="90000"/>
              </a:lnSpc>
              <a:spcBef>
                <a:spcPts val="515"/>
              </a:spcBef>
              <a:buFont typeface="Arial" panose="020B0604020202020204" pitchFamily="34" charset="0"/>
              <a:buChar char="•"/>
              <a:defRPr sz="20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8206" indent="-235458" algn="l" defTabSz="941832" rtl="0" eaLnBrk="1" latinLnBrk="0" hangingPunct="1">
              <a:lnSpc>
                <a:spcPct val="90000"/>
              </a:lnSpc>
              <a:spcBef>
                <a:spcPts val="515"/>
              </a:spcBef>
              <a:buFont typeface="Arial" panose="020B0604020202020204" pitchFamily="34" charset="0"/>
              <a:buChar char="•"/>
              <a:defRPr sz="18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9122" indent="-235458" algn="l" defTabSz="941832" rtl="0" eaLnBrk="1" latinLnBrk="0" hangingPunct="1">
              <a:lnSpc>
                <a:spcPct val="90000"/>
              </a:lnSpc>
              <a:spcBef>
                <a:spcPts val="515"/>
              </a:spcBef>
              <a:buFont typeface="Arial" panose="020B0604020202020204" pitchFamily="34" charset="0"/>
              <a:buChar char="•"/>
              <a:defRPr sz="18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0038" indent="-235458" algn="l" defTabSz="941832" rtl="0" eaLnBrk="1" latinLnBrk="0" hangingPunct="1">
              <a:lnSpc>
                <a:spcPct val="90000"/>
              </a:lnSpc>
              <a:spcBef>
                <a:spcPts val="515"/>
              </a:spcBef>
              <a:buFont typeface="Arial" panose="020B0604020202020204" pitchFamily="34" charset="0"/>
              <a:buChar char="•"/>
              <a:defRPr sz="18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0954" indent="-235458" algn="l" defTabSz="941832" rtl="0" eaLnBrk="1" latinLnBrk="0" hangingPunct="1">
              <a:lnSpc>
                <a:spcPct val="90000"/>
              </a:lnSpc>
              <a:spcBef>
                <a:spcPts val="515"/>
              </a:spcBef>
              <a:buFont typeface="Arial" panose="020B0604020202020204" pitchFamily="34" charset="0"/>
              <a:buChar char="•"/>
              <a:defRPr sz="18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1870" indent="-235458" algn="l" defTabSz="941832" rtl="0" eaLnBrk="1" latinLnBrk="0" hangingPunct="1">
              <a:lnSpc>
                <a:spcPct val="90000"/>
              </a:lnSpc>
              <a:spcBef>
                <a:spcPts val="515"/>
              </a:spcBef>
              <a:buFont typeface="Arial" panose="020B0604020202020204" pitchFamily="34" charset="0"/>
              <a:buChar char="•"/>
              <a:defRPr sz="18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2786" indent="-235458" algn="l" defTabSz="941832" rtl="0" eaLnBrk="1" latinLnBrk="0" hangingPunct="1">
              <a:lnSpc>
                <a:spcPct val="90000"/>
              </a:lnSpc>
              <a:spcBef>
                <a:spcPts val="515"/>
              </a:spcBef>
              <a:buFont typeface="Arial" panose="020B0604020202020204" pitchFamily="34" charset="0"/>
              <a:buChar char="•"/>
              <a:defRPr sz="18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09810">
              <a:spcBef>
                <a:spcPts val="995"/>
              </a:spcBef>
              <a:buNone/>
            </a:pPr>
            <a:r>
              <a:rPr lang="en-US" sz="3478" b="1" dirty="0">
                <a:solidFill>
                  <a:prstClr val="black"/>
                </a:solidFill>
                <a:latin typeface="Palatino Linotype" panose="02040502050505030304" pitchFamily="18" charset="0"/>
              </a:rPr>
              <a:t>Isaiah 40-66</a:t>
            </a:r>
          </a:p>
        </p:txBody>
      </p:sp>
    </p:spTree>
    <p:extLst>
      <p:ext uri="{BB962C8B-B14F-4D97-AF65-F5344CB8AC3E}">
        <p14:creationId xmlns:p14="http://schemas.microsoft.com/office/powerpoint/2010/main" val="1782473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AF03F-34A3-AE4A-A66A-15B175B6C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50" dirty="0">
                <a:solidFill>
                  <a:srgbClr val="C00000"/>
                </a:solidFill>
                <a:latin typeface="Palatino Linotype" panose="02040502050505030304" pitchFamily="18" charset="0"/>
              </a:rPr>
              <a:t>Who is the Servant?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32196-791C-6D40-80E2-4FBD59A7C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989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AF03F-34A3-AE4A-A66A-15B175B6C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270" y="365127"/>
            <a:ext cx="7847461" cy="1325563"/>
          </a:xfrm>
        </p:spPr>
        <p:txBody>
          <a:bodyPr>
            <a:normAutofit/>
          </a:bodyPr>
          <a:lstStyle/>
          <a:p>
            <a:pPr algn="ctr"/>
            <a:r>
              <a:rPr lang="en-US" sz="4250" dirty="0">
                <a:solidFill>
                  <a:srgbClr val="C00000"/>
                </a:solidFill>
                <a:latin typeface="Palatino Linotype" panose="02040502050505030304" pitchFamily="18" charset="0"/>
              </a:rPr>
              <a:t>The Song of the Suffering Servant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32196-791C-6D40-80E2-4FBD59A7C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791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AF03F-34A3-AE4A-A66A-15B175B6C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270" y="365127"/>
            <a:ext cx="7847461" cy="1325563"/>
          </a:xfrm>
        </p:spPr>
        <p:txBody>
          <a:bodyPr>
            <a:normAutofit/>
          </a:bodyPr>
          <a:lstStyle/>
          <a:p>
            <a:pPr algn="ctr"/>
            <a:r>
              <a:rPr lang="en-US" sz="4250" dirty="0">
                <a:solidFill>
                  <a:srgbClr val="C00000"/>
                </a:solidFill>
                <a:latin typeface="Palatino Linotype" panose="02040502050505030304" pitchFamily="18" charset="0"/>
              </a:rPr>
              <a:t>The Song of the Suffering Servant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32196-791C-6D40-80E2-4FBD59A7C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270" y="2260879"/>
            <a:ext cx="7847461" cy="3916084"/>
          </a:xfrm>
        </p:spPr>
        <p:txBody>
          <a:bodyPr/>
          <a:lstStyle/>
          <a:p>
            <a:pPr marL="0" indent="0" algn="ctr">
              <a:buNone/>
            </a:pPr>
            <a:br>
              <a:rPr lang="en-US" dirty="0"/>
            </a:br>
            <a:r>
              <a:rPr lang="en-US" sz="3478" dirty="0">
                <a:latin typeface="Palatino Linotype" panose="02040502050505030304" pitchFamily="18" charset="0"/>
              </a:rPr>
              <a:t>The Servant:</a:t>
            </a:r>
            <a:br>
              <a:rPr lang="en-US" sz="3478" dirty="0">
                <a:latin typeface="Palatino Linotype" panose="02040502050505030304" pitchFamily="18" charset="0"/>
              </a:rPr>
            </a:br>
            <a:r>
              <a:rPr lang="en-US" sz="3478" dirty="0">
                <a:latin typeface="Palatino Linotype" panose="02040502050505030304" pitchFamily="18" charset="0"/>
              </a:rPr>
              <a:t>Repulsive &amp; Revered</a:t>
            </a:r>
          </a:p>
          <a:p>
            <a:pPr marL="0" indent="0" algn="ctr">
              <a:buNone/>
            </a:pPr>
            <a:endParaRPr lang="en-US" sz="3478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endParaRPr lang="en-US" sz="3478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en-US" sz="2318" dirty="0">
                <a:latin typeface="Palatino Linotype" panose="02040502050505030304" pitchFamily="18" charset="0"/>
              </a:rPr>
              <a:t>Stanza 1: Isaiah 52:13-15</a:t>
            </a:r>
          </a:p>
        </p:txBody>
      </p:sp>
    </p:spTree>
    <p:extLst>
      <p:ext uri="{BB962C8B-B14F-4D97-AF65-F5344CB8AC3E}">
        <p14:creationId xmlns:p14="http://schemas.microsoft.com/office/powerpoint/2010/main" val="1265631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AF03F-34A3-AE4A-A66A-15B175B6C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270" y="365127"/>
            <a:ext cx="7847461" cy="1325563"/>
          </a:xfrm>
        </p:spPr>
        <p:txBody>
          <a:bodyPr>
            <a:normAutofit/>
          </a:bodyPr>
          <a:lstStyle/>
          <a:p>
            <a:pPr algn="ctr"/>
            <a:r>
              <a:rPr lang="en-US" sz="4250" dirty="0">
                <a:solidFill>
                  <a:srgbClr val="C00000"/>
                </a:solidFill>
                <a:latin typeface="Palatino Linotype" panose="02040502050505030304" pitchFamily="18" charset="0"/>
              </a:rPr>
              <a:t>The Song of the Suffering Servant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32196-791C-6D40-80E2-4FBD59A7C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270" y="2260879"/>
            <a:ext cx="7847461" cy="3916084"/>
          </a:xfrm>
        </p:spPr>
        <p:txBody>
          <a:bodyPr/>
          <a:lstStyle/>
          <a:p>
            <a:pPr marL="0" indent="0" algn="ctr">
              <a:buNone/>
            </a:pPr>
            <a:br>
              <a:rPr lang="en-US" dirty="0"/>
            </a:br>
            <a:r>
              <a:rPr lang="en-US" sz="3478" dirty="0">
                <a:latin typeface="Palatino Linotype" panose="02040502050505030304" pitchFamily="18" charset="0"/>
              </a:rPr>
              <a:t>The Servant:</a:t>
            </a:r>
            <a:br>
              <a:rPr lang="en-US" sz="3478" dirty="0">
                <a:latin typeface="Palatino Linotype" panose="02040502050505030304" pitchFamily="18" charset="0"/>
              </a:rPr>
            </a:br>
            <a:r>
              <a:rPr lang="en-US" sz="3478" dirty="0">
                <a:latin typeface="Palatino Linotype" panose="02040502050505030304" pitchFamily="18" charset="0"/>
              </a:rPr>
              <a:t>Repugnant &amp; Rejected</a:t>
            </a:r>
          </a:p>
          <a:p>
            <a:pPr marL="0" indent="0" algn="ctr">
              <a:buNone/>
            </a:pPr>
            <a:endParaRPr lang="en-US" sz="3478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endParaRPr lang="en-US" sz="3478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en-US" sz="2318" dirty="0">
                <a:latin typeface="Palatino Linotype" panose="02040502050505030304" pitchFamily="18" charset="0"/>
              </a:rPr>
              <a:t>Stanza 2: Isaiah 53:1-3</a:t>
            </a:r>
          </a:p>
        </p:txBody>
      </p:sp>
    </p:spTree>
    <p:extLst>
      <p:ext uri="{BB962C8B-B14F-4D97-AF65-F5344CB8AC3E}">
        <p14:creationId xmlns:p14="http://schemas.microsoft.com/office/powerpoint/2010/main" val="1610527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AF03F-34A3-AE4A-A66A-15B175B6C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270" y="365127"/>
            <a:ext cx="7847461" cy="1325563"/>
          </a:xfrm>
        </p:spPr>
        <p:txBody>
          <a:bodyPr>
            <a:normAutofit/>
          </a:bodyPr>
          <a:lstStyle/>
          <a:p>
            <a:pPr algn="ctr"/>
            <a:r>
              <a:rPr lang="en-US" sz="4250" dirty="0">
                <a:solidFill>
                  <a:srgbClr val="C00000"/>
                </a:solidFill>
                <a:latin typeface="Palatino Linotype" panose="02040502050505030304" pitchFamily="18" charset="0"/>
              </a:rPr>
              <a:t>Jesus: The Suffering Servant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32196-791C-6D40-80E2-4FBD59A7C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270" y="2260879"/>
            <a:ext cx="7847461" cy="3916084"/>
          </a:xfrm>
        </p:spPr>
        <p:txBody>
          <a:bodyPr/>
          <a:lstStyle/>
          <a:p>
            <a:pPr marL="0" indent="0" algn="ctr">
              <a:buNone/>
            </a:pPr>
            <a:br>
              <a:rPr lang="en-US" dirty="0"/>
            </a:br>
            <a:r>
              <a:rPr lang="en-US" sz="3478" dirty="0">
                <a:latin typeface="Palatino Linotype" panose="02040502050505030304" pitchFamily="18" charset="0"/>
              </a:rPr>
              <a:t>Humble Beginnings</a:t>
            </a:r>
          </a:p>
          <a:p>
            <a:pPr marL="0" indent="0" algn="ctr">
              <a:buNone/>
            </a:pPr>
            <a:endParaRPr lang="en-US" sz="3478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endParaRPr lang="en-US" sz="3478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945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AF03F-34A3-AE4A-A66A-15B175B6C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270" y="365127"/>
            <a:ext cx="7847461" cy="1325563"/>
          </a:xfrm>
        </p:spPr>
        <p:txBody>
          <a:bodyPr>
            <a:normAutofit/>
          </a:bodyPr>
          <a:lstStyle/>
          <a:p>
            <a:pPr algn="ctr"/>
            <a:r>
              <a:rPr lang="en-US" sz="4250" dirty="0">
                <a:solidFill>
                  <a:srgbClr val="C00000"/>
                </a:solidFill>
                <a:latin typeface="Palatino Linotype" panose="02040502050505030304" pitchFamily="18" charset="0"/>
              </a:rPr>
              <a:t>Jesus: The Suffering Servant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32196-791C-6D40-80E2-4FBD59A7C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270" y="2260879"/>
            <a:ext cx="7847461" cy="3916084"/>
          </a:xfrm>
        </p:spPr>
        <p:txBody>
          <a:bodyPr/>
          <a:lstStyle/>
          <a:p>
            <a:pPr marL="0" indent="0" algn="ctr">
              <a:buNone/>
            </a:pPr>
            <a:br>
              <a:rPr lang="en-US" dirty="0"/>
            </a:br>
            <a:r>
              <a:rPr lang="en-US" sz="3478" dirty="0">
                <a:latin typeface="Palatino Linotype" panose="02040502050505030304" pitchFamily="18" charset="0"/>
              </a:rPr>
              <a:t>Despised &amp; Rejected</a:t>
            </a:r>
          </a:p>
          <a:p>
            <a:pPr marL="0" indent="0" algn="ctr">
              <a:buNone/>
            </a:pPr>
            <a:endParaRPr lang="en-US" sz="3478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endParaRPr lang="en-US" sz="3478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736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</Words>
  <Application>Microsoft Office PowerPoint</Application>
  <PresentationFormat>On-screen Show (4:3)</PresentationFormat>
  <Paragraphs>27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Palatino Linotype</vt:lpstr>
      <vt:lpstr>Office Theme</vt:lpstr>
      <vt:lpstr>The Servant Song</vt:lpstr>
      <vt:lpstr> “Isaiah, the Prophet”</vt:lpstr>
      <vt:lpstr>Two Sections</vt:lpstr>
      <vt:lpstr>Who is the Servant?</vt:lpstr>
      <vt:lpstr>The Song of the Suffering Servant</vt:lpstr>
      <vt:lpstr>The Song of the Suffering Servant</vt:lpstr>
      <vt:lpstr>The Song of the Suffering Servant</vt:lpstr>
      <vt:lpstr>Jesus: The Suffering Servant</vt:lpstr>
      <vt:lpstr>Jesus: The Suffering Servant</vt:lpstr>
      <vt:lpstr>Jesus: The Suffering Servant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Servant Song</dc:title>
  <dc:creator>REC Office</dc:creator>
  <cp:lastModifiedBy>REC Office</cp:lastModifiedBy>
  <cp:revision>1</cp:revision>
  <dcterms:created xsi:type="dcterms:W3CDTF">2018-03-19T10:49:20Z</dcterms:created>
  <dcterms:modified xsi:type="dcterms:W3CDTF">2018-03-19T10:50:05Z</dcterms:modified>
</cp:coreProperties>
</file>